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tableStyles" Target="tableStyle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2A27A7B-692E-471F-888F-51A7FAAD04D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73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3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0E9C59E6-57D5-4CA2-B241-CAD2ABA86B5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Dehydration and catabolism responsible for the fatigue.</a:t>
            </a:r>
          </a:p>
          <a:p>
            <a:endParaRPr dirty="0" lang="en-US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0D267E6-68FC-4DB7-B401-E6834B8C36E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o/e findings</a:t>
            </a:r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0D267E6-68FC-4DB7-B401-E6834B8C36E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/>
              <a:t>↵* In the absence of unequivocal hyperglycemia, these criteria should be confirmed by repeat testing on a different day.</a:t>
            </a:r>
          </a:p>
          <a:p>
            <a:endParaRPr dirty="0" lang="en-US"/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0D267E6-68FC-4DB7-B401-E6834B8C36E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Amylin - satiety</a:t>
            </a:r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0D267E6-68FC-4DB7-B401-E6834B8C36E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Metabolism of glucose starts in the mouth. Salivary</a:t>
            </a:r>
            <a:r>
              <a:rPr baseline="0" dirty="0" lang="en-US"/>
              <a:t> amylase </a:t>
            </a:r>
            <a:endParaRPr dirty="0" lang="en-US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0D267E6-68FC-4DB7-B401-E6834B8C36E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Rapid – inhaled insulin</a:t>
            </a:r>
          </a:p>
          <a:p>
            <a:r>
              <a:rPr dirty="0" lang="en-US"/>
              <a:t>Long acting:</a:t>
            </a:r>
            <a:r>
              <a:rPr baseline="0" dirty="0" lang="en-US"/>
              <a:t> Degludec, </a:t>
            </a:r>
            <a:r>
              <a:rPr baseline="0" dirty="0" lang="en-US" err="1"/>
              <a:t>levemir</a:t>
            </a:r>
            <a:r>
              <a:rPr baseline="0" dirty="0" lang="en-US"/>
              <a:t>, </a:t>
            </a:r>
          </a:p>
          <a:p>
            <a:r>
              <a:rPr dirty="0" lang="en-US"/>
              <a:t>Rapid acting insulin • 5-15 min before meals</a:t>
            </a:r>
          </a:p>
          <a:p>
            <a:r>
              <a:rPr dirty="0" lang="en-US"/>
              <a:t> Short acting insulin • 20-30 min before meals</a:t>
            </a:r>
          </a:p>
          <a:p>
            <a:r>
              <a:rPr dirty="0" lang="en-US"/>
              <a:t> Intermediate acting </a:t>
            </a:r>
            <a:r>
              <a:rPr dirty="0" lang="en-US" err="1"/>
              <a:t>Isophane</a:t>
            </a:r>
            <a:r>
              <a:rPr dirty="0" lang="en-US"/>
              <a:t> (NPH) insulin • Twice or thrice a day</a:t>
            </a:r>
          </a:p>
          <a:p>
            <a:r>
              <a:rPr dirty="0" lang="en-US"/>
              <a:t> Long acting insulin preparations • once or twice a day to provide basal insulin level</a:t>
            </a:r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0D267E6-68FC-4DB7-B401-E6834B8C36E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Limit salt, alcohol and caffeine Carbohydrate 45-60% energy, protein 10-15% and fat &lt;35% (saturated and polyunsaturated</a:t>
            </a:r>
          </a:p>
        </p:txBody>
      </p:sp>
      <p:sp>
        <p:nvSpPr>
          <p:cNvPr id="10486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0D267E6-68FC-4DB7-B401-E6834B8C36E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Metformin long term use risk </a:t>
            </a:r>
            <a:r>
              <a:rPr dirty="0" lang="en-US" err="1"/>
              <a:t>vit</a:t>
            </a:r>
            <a:r>
              <a:rPr dirty="0" lang="en-US"/>
              <a:t> b12 deficiency.</a:t>
            </a:r>
          </a:p>
          <a:p>
            <a:endParaRPr dirty="0" lang="en-US"/>
          </a:p>
          <a:p>
            <a:r>
              <a:rPr dirty="0" lang="en-US"/>
              <a:t>Insulin – symptomatic + A1c above 10 + more than 16.7mmol/L</a:t>
            </a:r>
          </a:p>
          <a:p>
            <a:endParaRPr dirty="0" lang="en-US"/>
          </a:p>
          <a:p>
            <a:r>
              <a:rPr dirty="0" lang="en-US"/>
              <a:t>After 3 months and not better A1c add a 3</a:t>
            </a:r>
            <a:r>
              <a:rPr baseline="30000" dirty="0" lang="en-US"/>
              <a:t>rd</a:t>
            </a:r>
            <a:r>
              <a:rPr dirty="0" lang="en-US"/>
              <a:t> </a:t>
            </a:r>
            <a:r>
              <a:rPr dirty="0" lang="en-US" err="1"/>
              <a:t>antihydiabetic</a:t>
            </a:r>
            <a:endParaRPr dirty="0" lang="en-US"/>
          </a:p>
          <a:p>
            <a:endParaRPr dirty="0" lang="en-US"/>
          </a:p>
          <a:p>
            <a:r>
              <a:rPr dirty="0" lang="en-US"/>
              <a:t>Patient centered and follow up</a:t>
            </a:r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0D267E6-68FC-4DB7-B401-E6834B8C36E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CB61860-E94F-40EA-811F-7C276DAE98E5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7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7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69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7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60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7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8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0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7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A67B-2FA7-4C3A-954C-BD183ADE94E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5A4A-30A0-4576-8C06-D72339EB262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/>
              <a:t>DIABETES MELLITUS AND COMPLICATIONS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en-US"/>
              <a:t>DR MARK MUTUMA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sz="6600" lang="en-US"/>
              <a:t>CLINICAL FEATURES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Symptoms</a:t>
            </a: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 dirty="0" lang="en-US">
                <a:solidFill>
                  <a:srgbClr val="FFFF00"/>
                </a:solidFill>
              </a:rPr>
              <a:t>Polydipsia </a:t>
            </a:r>
          </a:p>
          <a:p>
            <a:r>
              <a:rPr b="1" dirty="0" lang="en-US">
                <a:solidFill>
                  <a:srgbClr val="FFFF00"/>
                </a:solidFill>
              </a:rPr>
              <a:t>Polyuria </a:t>
            </a:r>
          </a:p>
          <a:p>
            <a:r>
              <a:rPr b="1" dirty="0" lang="en-US">
                <a:solidFill>
                  <a:srgbClr val="FFFF00"/>
                </a:solidFill>
              </a:rPr>
              <a:t>polyphagia </a:t>
            </a:r>
          </a:p>
          <a:p>
            <a:r>
              <a:rPr dirty="0" lang="en-US"/>
              <a:t>Nocturia </a:t>
            </a:r>
          </a:p>
          <a:p>
            <a:r>
              <a:rPr dirty="0" lang="en-US"/>
              <a:t>Fatigue </a:t>
            </a:r>
          </a:p>
          <a:p>
            <a:r>
              <a:rPr dirty="0" lang="en-US"/>
              <a:t>Recent change of weight </a:t>
            </a:r>
          </a:p>
          <a:p>
            <a:r>
              <a:rPr dirty="0" lang="en-US"/>
              <a:t>Blurring of vision, pruritus vulvae</a:t>
            </a:r>
          </a:p>
          <a:p>
            <a:r>
              <a:rPr dirty="0" lang="en-US"/>
              <a:t>Nausea, vomiting, headache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Signs</a:t>
            </a:r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  <a:p>
            <a:r>
              <a:rPr dirty="0" lang="en-US"/>
              <a:t>Focus on the following areas:</a:t>
            </a:r>
          </a:p>
          <a:p>
            <a:pPr lvl="1"/>
            <a:r>
              <a:rPr dirty="0" lang="en-US"/>
              <a:t>Eyes (cataracts, visual acuity, fundoscopy)</a:t>
            </a:r>
          </a:p>
          <a:p>
            <a:pPr lvl="1"/>
            <a:r>
              <a:rPr dirty="0" lang="en-US"/>
              <a:t>Hands (cheiroarthropathy, Dupuytren’s contracture )</a:t>
            </a:r>
          </a:p>
          <a:p>
            <a:pPr lvl="1"/>
            <a:r>
              <a:rPr dirty="0" lang="en-US"/>
              <a:t>Blood Pressure </a:t>
            </a:r>
          </a:p>
          <a:p>
            <a:pPr lvl="1"/>
            <a:r>
              <a:rPr dirty="0" lang="en-US"/>
              <a:t>Insulin Injection sites (Lipodystrophy)</a:t>
            </a:r>
          </a:p>
          <a:p>
            <a:pPr lvl="1"/>
            <a:r>
              <a:rPr dirty="0" lang="en-US"/>
              <a:t>Feet (sensation, pulses, ulcers)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Diagnostic Criteria</a:t>
            </a:r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714" lnSpcReduction="20000"/>
          </a:bodyPr>
          <a:p>
            <a:r>
              <a:rPr dirty="0" lang="en-US"/>
              <a:t>1.	FPG ≥126 mg/dl (7.0 </a:t>
            </a:r>
            <a:r>
              <a:rPr dirty="0" lang="en-US" err="1"/>
              <a:t>mmol</a:t>
            </a:r>
            <a:r>
              <a:rPr dirty="0" lang="en-US"/>
              <a:t>/l). Fasting is defined as no caloric intake for at least 8 h.*</a:t>
            </a:r>
          </a:p>
          <a:p>
            <a:r>
              <a:rPr dirty="0" lang="en-US"/>
              <a:t>OR</a:t>
            </a:r>
          </a:p>
          <a:p>
            <a:r>
              <a:rPr dirty="0" lang="en-US"/>
              <a:t>2.	Symptoms of hyperglycemia and a casual plasma glucose ≥200 mg/dl (11.1 </a:t>
            </a:r>
            <a:r>
              <a:rPr dirty="0" lang="en-US" err="1"/>
              <a:t>mmol</a:t>
            </a:r>
            <a:r>
              <a:rPr dirty="0" lang="en-US"/>
              <a:t>/l). Casual is defined as any time of day without regard to time since last meal. </a:t>
            </a:r>
            <a:r>
              <a:rPr b="1" dirty="0" lang="en-US"/>
              <a:t>The classic symptoms of hyperglycemia include polyuria, polydipsia, and unexplained weight loss.</a:t>
            </a:r>
          </a:p>
          <a:p>
            <a:r>
              <a:rPr dirty="0" lang="en-US"/>
              <a:t>OR</a:t>
            </a:r>
          </a:p>
          <a:p>
            <a:r>
              <a:rPr dirty="0" lang="en-US"/>
              <a:t>3.	2-h plasma glucose ≥200 mg/dl (11.1 </a:t>
            </a:r>
            <a:r>
              <a:rPr dirty="0" lang="en-US" err="1"/>
              <a:t>mmol</a:t>
            </a:r>
            <a:r>
              <a:rPr dirty="0" lang="en-US"/>
              <a:t>/l) during an OGTT. The test should be performed as described by the World Health Organization, using a glucose load containing the equivalent of 75 g anhydrous glucose dissolved in water.*</a:t>
            </a:r>
          </a:p>
          <a:p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Lifestyle Management</a:t>
            </a:r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  <a:p>
            <a:r>
              <a:rPr dirty="0" lang="en-US"/>
              <a:t>Nutritional Therapy</a:t>
            </a:r>
          </a:p>
          <a:p>
            <a:r>
              <a:rPr dirty="0" lang="en-US"/>
              <a:t>Physical activity </a:t>
            </a:r>
          </a:p>
          <a:p>
            <a:r>
              <a:rPr dirty="0" lang="en-US"/>
              <a:t>Smoking cessation</a:t>
            </a:r>
          </a:p>
          <a:p>
            <a:r>
              <a:rPr dirty="0" lang="en-US"/>
              <a:t>Psychosocial issues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Pharmacological options </a:t>
            </a: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  <a:p>
            <a:r>
              <a:rPr dirty="0" sz="2400" lang="en-US"/>
              <a:t>Insulin</a:t>
            </a:r>
          </a:p>
          <a:p>
            <a:r>
              <a:rPr dirty="0" sz="2400" lang="en-US"/>
              <a:t>Oral </a:t>
            </a:r>
            <a:r>
              <a:rPr dirty="0" sz="2400" lang="en-US" err="1"/>
              <a:t>antidiabetics</a:t>
            </a:r>
            <a:endParaRPr dirty="0" sz="240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Biguanides </a:t>
            </a:r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Metformin</a:t>
            </a:r>
          </a:p>
          <a:p>
            <a:pPr lvl="1"/>
            <a:endParaRPr dirty="0" lang="en-US"/>
          </a:p>
          <a:p>
            <a:pPr lvl="1"/>
            <a:r>
              <a:rPr dirty="0" lang="en-US"/>
              <a:t>Dec hepatic glucose production</a:t>
            </a:r>
          </a:p>
          <a:p>
            <a:pPr lvl="1"/>
            <a:r>
              <a:rPr dirty="0" lang="en-US"/>
              <a:t>Dec GI glucose absorption</a:t>
            </a:r>
          </a:p>
          <a:p>
            <a:pPr lvl="1"/>
            <a:r>
              <a:rPr dirty="0" lang="en-US" err="1"/>
              <a:t>Inc</a:t>
            </a:r>
            <a:r>
              <a:rPr dirty="0" lang="en-US"/>
              <a:t> target cell insulin sensitivity</a:t>
            </a:r>
          </a:p>
          <a:p>
            <a:pPr indent="0" lvl="1" marL="201168">
              <a:buNone/>
            </a:pPr>
            <a:endParaRPr dirty="0" lang="en-US"/>
          </a:p>
          <a:p>
            <a:pPr indent="0" lvl="1" marL="201168">
              <a:buNone/>
            </a:pPr>
            <a:r>
              <a:rPr dirty="0" lang="en-US"/>
              <a:t>Dosage: </a:t>
            </a:r>
          </a:p>
          <a:p>
            <a:pPr indent="0" lvl="1" marL="201168">
              <a:buNone/>
            </a:pPr>
            <a:r>
              <a:rPr dirty="0" lang="en-US"/>
              <a:t>	500mg PO q12hr/850mg PO qDay (Initial)</a:t>
            </a:r>
          </a:p>
          <a:p>
            <a:pPr indent="0" lvl="1" marL="201168">
              <a:buNone/>
            </a:pPr>
            <a:r>
              <a:rPr dirty="0" lang="en-US"/>
              <a:t>	1500-2550mg/day  PO – Divide BD or QID with meals (maintenance)</a:t>
            </a:r>
          </a:p>
          <a:p>
            <a:pPr indent="0" lvl="1" marL="201168">
              <a:buNone/>
            </a:pPr>
            <a:r>
              <a:rPr dirty="0" lang="en-US"/>
              <a:t>	don’t exceed 2550mg/day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Sulfonylureas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b="1" dirty="0" lang="en-US"/>
              <a:t>Initial effect is </a:t>
            </a:r>
            <a:r>
              <a:rPr b="1" dirty="0" lang="en-US" err="1"/>
              <a:t>inc</a:t>
            </a:r>
            <a:r>
              <a:rPr b="1" dirty="0" lang="en-US"/>
              <a:t> insulin secretion</a:t>
            </a:r>
          </a:p>
          <a:p>
            <a:endParaRPr b="1" dirty="0" lang="en-US"/>
          </a:p>
          <a:p>
            <a:pPr lvl="3"/>
            <a:r>
              <a:rPr dirty="0" sz="2000" lang="en-US"/>
              <a:t>Chlorpropamide </a:t>
            </a:r>
          </a:p>
          <a:p>
            <a:pPr lvl="3"/>
            <a:r>
              <a:rPr dirty="0" sz="2000" lang="en-US"/>
              <a:t>Glimepiride </a:t>
            </a:r>
          </a:p>
          <a:p>
            <a:pPr lvl="3"/>
            <a:r>
              <a:rPr dirty="0" sz="2000" lang="en-US"/>
              <a:t>Glipizide</a:t>
            </a:r>
          </a:p>
          <a:p>
            <a:pPr lvl="3"/>
            <a:r>
              <a:rPr dirty="0" sz="2000" lang="en-US"/>
              <a:t>Tolbutamide </a:t>
            </a:r>
          </a:p>
          <a:p>
            <a:endParaRPr dirty="0" lang="en-US"/>
          </a:p>
          <a:p>
            <a:r>
              <a:rPr dirty="0" lang="en-US"/>
              <a:t>- can be used with metformin as a combination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Amylinomimetics</a:t>
            </a:r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  <a:p>
            <a:endParaRPr dirty="0" lang="en-US"/>
          </a:p>
          <a:p>
            <a:pPr lvl="1"/>
            <a:r>
              <a:rPr dirty="0" sz="2000" lang="en-US"/>
              <a:t>Pramlintide </a:t>
            </a:r>
          </a:p>
          <a:p>
            <a:pPr lvl="1"/>
            <a:r>
              <a:rPr dirty="0" sz="2000" lang="en-US"/>
              <a:t>Symlin</a:t>
            </a:r>
          </a:p>
          <a:p>
            <a:r>
              <a:rPr dirty="0" lang="en-US"/>
              <a:t>Analogues of hormone Amylin – suppresses glucagon, delay gastric emptying and regulate appetite</a:t>
            </a:r>
          </a:p>
          <a:p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Meglitinides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lvl="2"/>
            <a:r>
              <a:rPr dirty="0" sz="1800" lang="en-US" err="1"/>
              <a:t>Nateglinide</a:t>
            </a:r>
            <a:r>
              <a:rPr dirty="0" sz="1800" lang="en-US"/>
              <a:t> </a:t>
            </a:r>
          </a:p>
          <a:p>
            <a:pPr lvl="2"/>
            <a:r>
              <a:rPr dirty="0" sz="1800" lang="en-US" err="1"/>
              <a:t>Repaglinide</a:t>
            </a:r>
            <a:r>
              <a:rPr dirty="0" sz="1800" lang="en-US"/>
              <a:t> </a:t>
            </a:r>
          </a:p>
          <a:p>
            <a:pPr lvl="2"/>
            <a:r>
              <a:rPr dirty="0" sz="1800" lang="en-US"/>
              <a:t>Prandin</a:t>
            </a:r>
          </a:p>
          <a:p>
            <a:pPr indent="0" lvl="2" marL="384048">
              <a:buNone/>
            </a:pPr>
            <a:endParaRPr dirty="0" sz="1800" lang="en-US"/>
          </a:p>
          <a:p>
            <a:pPr indent="0" lvl="2" marL="384048">
              <a:buNone/>
            </a:pPr>
            <a:r>
              <a:rPr dirty="0" sz="1800" lang="en-US" err="1"/>
              <a:t>Inc</a:t>
            </a:r>
            <a:r>
              <a:rPr dirty="0" sz="1800" lang="en-US"/>
              <a:t> insulin secretion by binding K+ channels on Beta cells.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Definition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109728">
              <a:lnSpc>
                <a:spcPct val="150000"/>
              </a:lnSpc>
              <a:buNone/>
            </a:pPr>
            <a:r>
              <a:rPr dirty="0" sz="2400" lang="en-GB">
                <a:latin typeface="Times New Roman" pitchFamily="18" charset="0"/>
                <a:cs typeface="Times New Roman" pitchFamily="18" charset="0"/>
              </a:rPr>
              <a:t>Diabetes mellitus (DM) is a group of diseases characterized by high levels of circulating blood glucose resulting from defects in insulin production, insulin action, or both. 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400" lang="en-GB">
                <a:latin typeface="Times New Roman" pitchFamily="18" charset="0"/>
                <a:cs typeface="Times New Roman" pitchFamily="18" charset="0"/>
              </a:rPr>
              <a:t>A metabolic disorder of multiple aetiology characterized by chronic hyperglycaemia with      disturbances of carbohydrate, fat and protein metabolism resulting from defects in insulin secretion, insulin action, or both</a:t>
            </a:r>
            <a:endParaRPr dirty="0" sz="2400" lang="en-US">
              <a:latin typeface="Times New Roman" pitchFamily="18" charset="0"/>
              <a:cs typeface="Times New Roman" pitchFamily="18" charset="0"/>
            </a:endParaRPr>
          </a:p>
          <a:p>
            <a:endParaRPr dirty="0" sz="240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Alpha-</a:t>
            </a:r>
            <a:r>
              <a:rPr dirty="0" lang="en-US" err="1"/>
              <a:t>Glucosidase</a:t>
            </a:r>
            <a:r>
              <a:rPr dirty="0" lang="en-US"/>
              <a:t> Inhibitors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err="1"/>
              <a:t>Acarbose</a:t>
            </a:r>
            <a:r>
              <a:rPr dirty="0" lang="en-US"/>
              <a:t> </a:t>
            </a:r>
          </a:p>
          <a:p>
            <a:r>
              <a:rPr dirty="0" lang="en-US" err="1"/>
              <a:t>Miglitol</a:t>
            </a:r>
            <a:endParaRPr dirty="0" lang="en-US"/>
          </a:p>
          <a:p>
            <a:pPr indent="0" marL="0">
              <a:buNone/>
            </a:pPr>
            <a:endParaRPr dirty="0" lang="en-US"/>
          </a:p>
          <a:p>
            <a:r>
              <a:rPr dirty="0" lang="en-US"/>
              <a:t>Inhibition of oral pancreatic alpha amylases and intestinal brush border alpha </a:t>
            </a:r>
            <a:r>
              <a:rPr dirty="0" lang="en-US" err="1"/>
              <a:t>glucosidases</a:t>
            </a:r>
            <a:r>
              <a:rPr dirty="0" lang="en-US"/>
              <a:t>.</a:t>
            </a:r>
          </a:p>
          <a:p>
            <a:r>
              <a:rPr dirty="0" lang="en-US"/>
              <a:t>The effect is delayed hydrolysis of ingested carbs and absorption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Dipeptyl Peptidase-IV Inhibitors</a:t>
            </a:r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err="1"/>
              <a:t>Sitagliptin</a:t>
            </a:r>
            <a:endParaRPr dirty="0" lang="en-US"/>
          </a:p>
          <a:p>
            <a:endParaRPr dirty="0" lang="en-US"/>
          </a:p>
          <a:p>
            <a:r>
              <a:rPr dirty="0" lang="en-US"/>
              <a:t>Prolongs incretin hormone activity </a:t>
            </a:r>
          </a:p>
          <a:p>
            <a:r>
              <a:rPr dirty="0" lang="en-US" err="1"/>
              <a:t>Incretins</a:t>
            </a:r>
            <a:r>
              <a:rPr dirty="0" lang="en-US"/>
              <a:t> increase insulin release and inhibit glucagon release.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GLP-1 Agonists</a:t>
            </a:r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Incretin </a:t>
            </a:r>
            <a:r>
              <a:rPr dirty="0" lang="en-US" err="1"/>
              <a:t>mimetics</a:t>
            </a:r>
            <a:endParaRPr dirty="0" lang="en-US"/>
          </a:p>
          <a:p>
            <a:r>
              <a:rPr dirty="0" lang="en-US" err="1"/>
              <a:t>Dulaglutide</a:t>
            </a:r>
            <a:endParaRPr dirty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Thiazolidinediones</a:t>
            </a:r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Pioglitazone </a:t>
            </a:r>
          </a:p>
          <a:p>
            <a:r>
              <a:rPr dirty="0" lang="en-US"/>
              <a:t>Rosiglitazone</a:t>
            </a:r>
          </a:p>
          <a:p>
            <a:endParaRPr dirty="0" lang="en-US"/>
          </a:p>
          <a:p>
            <a:r>
              <a:rPr dirty="0" lang="en-US" err="1"/>
              <a:t>Inc</a:t>
            </a:r>
            <a:r>
              <a:rPr dirty="0" lang="en-US"/>
              <a:t> sensitivity of target cell to insulin</a:t>
            </a:r>
          </a:p>
          <a:p>
            <a:r>
              <a:rPr dirty="0" lang="en-US"/>
              <a:t>Dec hepatic gluconeogenesis</a:t>
            </a:r>
          </a:p>
          <a:p>
            <a:r>
              <a:rPr dirty="0" lang="en-US"/>
              <a:t>* depends on presence of insulin for activity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SGLT2 Inhibitors</a:t>
            </a: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SGLT2 expressed in proximal renal tubules for reabsorption of glucose. </a:t>
            </a:r>
          </a:p>
          <a:p>
            <a:r>
              <a:rPr dirty="0" lang="en-US"/>
              <a:t>Inhibition effectively reduces glucose reabsorption and increases urinary glucose excretion</a:t>
            </a:r>
          </a:p>
          <a:p>
            <a:r>
              <a:rPr dirty="0" lang="en-US" err="1"/>
              <a:t>Empagliflozin</a:t>
            </a:r>
            <a:endParaRPr dirty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Insulin</a:t>
            </a:r>
          </a:p>
        </p:txBody>
      </p:sp>
      <p:pic>
        <p:nvPicPr>
          <p:cNvPr id="2097156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99850" y="1846263"/>
            <a:ext cx="7452626" cy="40227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TYPE 1 DM</a:t>
            </a:r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US"/>
              <a:t>     </a:t>
            </a:r>
          </a:p>
          <a:p>
            <a:pPr indent="0" marL="0">
              <a:buNone/>
            </a:pPr>
            <a:r>
              <a:rPr dirty="0" lang="en-US"/>
              <a:t>     Patient education </a:t>
            </a:r>
          </a:p>
          <a:p>
            <a:r>
              <a:rPr dirty="0" lang="en-US"/>
              <a:t>• Strict glycemic control- insulin </a:t>
            </a:r>
          </a:p>
          <a:p>
            <a:r>
              <a:rPr dirty="0" lang="en-US"/>
              <a:t>• Prevent DKA </a:t>
            </a:r>
          </a:p>
          <a:p>
            <a:r>
              <a:rPr dirty="0" lang="en-US"/>
              <a:t>• Meals/ diet </a:t>
            </a:r>
          </a:p>
          <a:p>
            <a:r>
              <a:rPr dirty="0" lang="en-US"/>
              <a:t>• Weight management and Exercise </a:t>
            </a:r>
          </a:p>
          <a:p>
            <a:r>
              <a:rPr dirty="0" lang="en-US"/>
              <a:t>• Transplantation: islet cells or pancreas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cont</a:t>
            </a:r>
            <a:endParaRPr dirty="0" lang="en-US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  <a:p>
            <a:r>
              <a:rPr b="1" dirty="0" sz="2800" lang="en-US"/>
              <a:t>Insulin is the mainstay therapy.</a:t>
            </a:r>
          </a:p>
          <a:p>
            <a:r>
              <a:rPr dirty="0" sz="2400" lang="en-US"/>
              <a:t>Pramlintide – for adults(weight loss and lower insulin doses)</a:t>
            </a:r>
          </a:p>
          <a:p>
            <a:r>
              <a:rPr dirty="0" sz="2400" lang="en-US"/>
              <a:t>Investigational</a:t>
            </a:r>
          </a:p>
          <a:p>
            <a:pPr lvl="1"/>
            <a:r>
              <a:rPr dirty="0" sz="2200" lang="en-US"/>
              <a:t>Metformin</a:t>
            </a:r>
          </a:p>
          <a:p>
            <a:pPr lvl="1"/>
            <a:r>
              <a:rPr dirty="0" sz="2200" lang="en-US"/>
              <a:t>Incretin based therapies</a:t>
            </a:r>
          </a:p>
          <a:p>
            <a:pPr lvl="1"/>
            <a:r>
              <a:rPr dirty="0" sz="2200" lang="en-US"/>
              <a:t>SGLT2 Inhibitors</a:t>
            </a:r>
          </a:p>
          <a:p>
            <a:pPr indent="0" lvl="1" marL="201168">
              <a:buNone/>
            </a:pPr>
            <a:r>
              <a:rPr dirty="0" sz="2200" lang="en-US"/>
              <a:t>Surgical – Pancreas and Islet transplant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TYPE 2 DM</a:t>
            </a:r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  <a:p>
            <a:r>
              <a:rPr dirty="0" lang="en-US" err="1"/>
              <a:t>Microvascular</a:t>
            </a:r>
            <a:r>
              <a:rPr dirty="0" lang="en-US"/>
              <a:t> (eye, kidney disease) risk reduction through control of </a:t>
            </a:r>
            <a:r>
              <a:rPr dirty="0" lang="en-US" err="1"/>
              <a:t>glycemia</a:t>
            </a:r>
            <a:r>
              <a:rPr dirty="0" lang="en-US"/>
              <a:t> and blood pressure.</a:t>
            </a:r>
          </a:p>
          <a:p>
            <a:r>
              <a:rPr dirty="0" lang="en-US" err="1"/>
              <a:t>Macrovascular</a:t>
            </a:r>
            <a:r>
              <a:rPr dirty="0" lang="en-US"/>
              <a:t> (Coronary, cerebrovascular, peripheral vascular) risk reduction through control of lipids and hypertension, smoking </a:t>
            </a:r>
            <a:r>
              <a:rPr dirty="0" lang="en-US" err="1"/>
              <a:t>cesstion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 Metabolic and neurologic risk reduction through control of </a:t>
            </a:r>
            <a:r>
              <a:rPr dirty="0" lang="en-US" err="1"/>
              <a:t>glycemia</a:t>
            </a:r>
            <a:r>
              <a:rPr dirty="0" lang="en-US"/>
              <a:t>.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/>
              <a:t>cont</a:t>
            </a:r>
            <a:endParaRPr dirty="0" lang="en-US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  <a:p>
            <a:r>
              <a:rPr dirty="0" lang="en-US"/>
              <a:t>1. Metformin</a:t>
            </a:r>
          </a:p>
          <a:p>
            <a:r>
              <a:rPr dirty="0" lang="en-US"/>
              <a:t>2. Insulin Therapy</a:t>
            </a:r>
          </a:p>
          <a:p>
            <a:r>
              <a:rPr dirty="0" lang="en-US"/>
              <a:t>3. Dual therapy – newly diagnosed with HbA1c value above 9</a:t>
            </a:r>
          </a:p>
          <a:p>
            <a:r>
              <a:rPr dirty="0" lang="en-US"/>
              <a:t>4. Triple therapy</a:t>
            </a:r>
          </a:p>
          <a:p>
            <a:endParaRPr dirty="0" lang="en-US"/>
          </a:p>
          <a:p>
            <a:r>
              <a:rPr dirty="0" lang="en-US" err="1"/>
              <a:t>Empaglifozin</a:t>
            </a:r>
            <a:r>
              <a:rPr dirty="0" lang="en-US"/>
              <a:t> and </a:t>
            </a:r>
            <a:r>
              <a:rPr dirty="0" lang="en-US" err="1"/>
              <a:t>Liraglutide</a:t>
            </a:r>
            <a:r>
              <a:rPr dirty="0" lang="en-US"/>
              <a:t> – proven to reduce major adverse cardiovascular effects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Classification (ADA)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endParaRPr dirty="0" lang="en-US"/>
          </a:p>
          <a:p>
            <a:r>
              <a:rPr dirty="0" lang="en-US"/>
              <a:t>I. Type 1 diabetes (β-cell destruction, usually leading to absolute insulin deficiency)</a:t>
            </a:r>
          </a:p>
          <a:p>
            <a:r>
              <a:rPr dirty="0" lang="en-US"/>
              <a:t>    A. Immune mediated</a:t>
            </a:r>
          </a:p>
          <a:p>
            <a:r>
              <a:rPr dirty="0" lang="en-US"/>
              <a:t>    B. Idiopathic</a:t>
            </a:r>
          </a:p>
          <a:p>
            <a:r>
              <a:rPr dirty="0" lang="en-US"/>
              <a:t>II. Type 2 diabetes (may range from predominantly insulin resistance with relative insulin deficiency to a predominantly secretory defect with insulin resistance)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ACUTE COMPLICATIONS</a:t>
            </a:r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endParaRPr dirty="0" lang="en-US"/>
          </a:p>
          <a:p>
            <a:r>
              <a:rPr b="1" dirty="0" sz="2400" lang="en-US"/>
              <a:t>Diabetes ketoacidosis (DKA)</a:t>
            </a:r>
          </a:p>
          <a:p>
            <a:endParaRPr b="1" dirty="0" sz="2400" lang="en-US"/>
          </a:p>
          <a:p>
            <a:r>
              <a:rPr b="1" dirty="0" sz="2400" lang="en-US"/>
              <a:t>Hyperosmolar hyperglycemic state (HHS)</a:t>
            </a:r>
          </a:p>
          <a:p>
            <a:endParaRPr b="1" dirty="0" sz="2400" lang="en-US"/>
          </a:p>
          <a:p>
            <a:r>
              <a:rPr b="1" dirty="0" sz="2400" lang="en-US"/>
              <a:t>Hypoglycemia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1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grpSp>
        <p:nvGrpSpPr>
          <p:cNvPr id="100" name="Group 23"/>
          <p:cNvGrpSpPr>
            <a:grpSpLocks noMove="1" noResize="1" noRot="1" noGrp="1" noChangeAspect="1"/>
          </p:cNvGrpSpPr>
          <p:nvPr/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48675" name="Freeform: Shape 24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6" name="Rectangle 25"/>
            <p:cNvSpPr/>
            <p:nvPr/>
          </p:nvSpPr>
          <p:spPr>
            <a:xfrm rot="2700000">
              <a:off x="301285" y="1282788"/>
              <a:ext cx="485578" cy="485578"/>
            </a:xfrm>
            <a:prstGeom prst="rect"/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77" name="Rectangle 27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 rot="2700000">
            <a:off x="2737196" y="6033666"/>
            <a:ext cx="645368" cy="645368"/>
          </a:xfrm>
          <a:prstGeom prst="rect"/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8" name="Isosceles Triangle 29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55597" y="379829"/>
            <a:ext cx="5130606" cy="5834704"/>
          </a:xfrm>
          <a:prstGeom prst="rect"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latin typeface="+mn-lt"/>
              </a:rPr>
              <a:t>CHRONIC DM COMPLICATIONS</a:t>
            </a:r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1097280" y="1804790"/>
            <a:ext cx="10058400" cy="4023360"/>
          </a:xfrm>
        </p:spPr>
        <p:txBody>
          <a:bodyPr/>
          <a:p>
            <a:endParaRPr b="1" dirty="0" sz="2400" lang="en-US"/>
          </a:p>
          <a:p>
            <a:r>
              <a:rPr b="1" dirty="0" sz="2400" lang="en-US"/>
              <a:t>Macrovascular </a:t>
            </a:r>
          </a:p>
          <a:p>
            <a:r>
              <a:rPr dirty="0" sz="2400" lang="en-US"/>
              <a:t>  Coronary artery disease </a:t>
            </a:r>
          </a:p>
          <a:p>
            <a:r>
              <a:rPr dirty="0" sz="2400" lang="en-US"/>
              <a:t>  Peripheral arterial disease </a:t>
            </a:r>
          </a:p>
          <a:p>
            <a:r>
              <a:rPr dirty="0" sz="2400" lang="en-US"/>
              <a:t>  Cerebrovascular disease </a:t>
            </a:r>
          </a:p>
          <a:p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1097280" y="1832086"/>
            <a:ext cx="10058400" cy="4023360"/>
          </a:xfrm>
        </p:spPr>
        <p:txBody>
          <a:bodyPr/>
          <a:p>
            <a:r>
              <a:rPr b="1" dirty="0" sz="2400" lang="en-US" err="1"/>
              <a:t>Microvascular</a:t>
            </a:r>
            <a:r>
              <a:rPr b="1" dirty="0" sz="2400" lang="en-US"/>
              <a:t> </a:t>
            </a:r>
          </a:p>
          <a:p>
            <a:r>
              <a:rPr dirty="0" sz="2400" lang="en-US"/>
              <a:t>  Eye disease </a:t>
            </a:r>
          </a:p>
          <a:p>
            <a:pPr indent="0" marL="0">
              <a:buNone/>
            </a:pPr>
            <a:r>
              <a:rPr dirty="0" sz="2400" lang="en-US"/>
              <a:t>   	Retinopathy (</a:t>
            </a:r>
            <a:r>
              <a:rPr dirty="0" sz="2400" lang="en-US" err="1"/>
              <a:t>nonproliferative</a:t>
            </a:r>
            <a:r>
              <a:rPr dirty="0" sz="2400" lang="en-US"/>
              <a:t>/proliferative) </a:t>
            </a:r>
          </a:p>
          <a:p>
            <a:pPr indent="0" marL="0">
              <a:buNone/>
            </a:pPr>
            <a:r>
              <a:rPr dirty="0" sz="2400" lang="en-US"/>
              <a:t>   	 Macular edema </a:t>
            </a:r>
          </a:p>
          <a:p>
            <a:r>
              <a:rPr b="1" dirty="0" sz="2400" lang="en-US"/>
              <a:t> </a:t>
            </a:r>
            <a:r>
              <a:rPr dirty="0" sz="2400" lang="en-US"/>
              <a:t> Neuropathy </a:t>
            </a:r>
          </a:p>
          <a:p>
            <a:pPr indent="0" marL="0">
              <a:buNone/>
            </a:pPr>
            <a:r>
              <a:rPr dirty="0" sz="2400" lang="en-US"/>
              <a:t>	Sensory and motor (mono- and polyneuropathy)   </a:t>
            </a:r>
          </a:p>
          <a:p>
            <a:pPr indent="0" marL="0">
              <a:buNone/>
            </a:pPr>
            <a:r>
              <a:rPr dirty="0" sz="2400" lang="en-US"/>
              <a:t> 	Autonomic </a:t>
            </a:r>
          </a:p>
          <a:p>
            <a:r>
              <a:rPr dirty="0" sz="2400" lang="en-US"/>
              <a:t>  Nephropathy 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Avascular</a:t>
            </a:r>
          </a:p>
        </p:txBody>
      </p:sp>
      <p:sp>
        <p:nvSpPr>
          <p:cNvPr id="1048683" name="Content Placeholder 9"/>
          <p:cNvSpPr>
            <a:spLocks noGrp="1"/>
          </p:cNvSpPr>
          <p:nvPr>
            <p:ph idx="1"/>
          </p:nvPr>
        </p:nvSpPr>
        <p:spPr/>
        <p:txBody>
          <a:bodyPr/>
          <a:p>
            <a:pPr indent="0" lvl="1" marL="201168">
              <a:buNone/>
            </a:pPr>
            <a:r>
              <a:rPr dirty="0" sz="2400" lang="en-US"/>
              <a:t>Genitourinary (uropathy/sexual dysfunction) </a:t>
            </a:r>
          </a:p>
          <a:p>
            <a:r>
              <a:rPr dirty="0" sz="2800" lang="en-US"/>
              <a:t>  Dermatologic </a:t>
            </a:r>
          </a:p>
          <a:p>
            <a:r>
              <a:rPr dirty="0" sz="2800" lang="en-US"/>
              <a:t>  Infectious </a:t>
            </a:r>
          </a:p>
          <a:p>
            <a:r>
              <a:rPr dirty="0" sz="2800" lang="en-US"/>
              <a:t>  Cataracts </a:t>
            </a:r>
          </a:p>
          <a:p>
            <a:r>
              <a:rPr dirty="0" sz="2800" lang="en-US"/>
              <a:t>  Glaucoma </a:t>
            </a:r>
          </a:p>
          <a:p>
            <a:r>
              <a:rPr dirty="0" sz="2800" lang="en-US"/>
              <a:t>  Periodontal disease </a:t>
            </a:r>
          </a:p>
          <a:p>
            <a:pPr indent="0" marL="0">
              <a:buNone/>
            </a:pPr>
            <a:r>
              <a:rPr dirty="0" sz="2800" lang="en-US"/>
              <a:t> 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Type 1 DM</a:t>
            </a: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8462" lnSpcReduction="20000"/>
          </a:bodyPr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Previously called insulin-dependent diabetes mellitus (IDDM) or juvenile-onset diabetes. </a:t>
            </a:r>
          </a:p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Due to immune destruction of pancreatic beta cells.</a:t>
            </a:r>
          </a:p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This form of diabetes usually strikes children and young adults, although disease onset can occur at any age. </a:t>
            </a:r>
          </a:p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Type 1 diabetes may account for 5% to 10% of all diagnosed cases of diabetes. </a:t>
            </a:r>
          </a:p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Risk factors for type 1 diabetes may include autoimmune, genetic, and environmental factors.</a:t>
            </a:r>
          </a:p>
          <a:p>
            <a:pPr indent="-256032" marL="365760">
              <a:lnSpc>
                <a:spcPct val="120000"/>
              </a:lnSpc>
              <a:spcBef>
                <a:spcPts val="2400"/>
              </a:spcBef>
            </a:pPr>
            <a:endParaRPr dirty="0" lang="en-GB">
              <a:latin typeface="Times New Roman" pitchFamily="18" charset="0"/>
              <a:cs typeface="Times New Roman" pitchFamily="18" charset="0"/>
            </a:endParaRPr>
          </a:p>
          <a:p>
            <a:pPr indent="0" marL="0">
              <a:lnSpc>
                <a:spcPct val="150000"/>
              </a:lnSpc>
              <a:buNone/>
            </a:pPr>
            <a:endParaRPr dirty="0" sz="2600" lang="en-GB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Type 2 DM</a:t>
            </a:r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714" lnSpcReduction="20000"/>
          </a:bodyPr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Previously called insulin-dependent diabetes mellitus (IDDM) or juvenile-onset diabetes. </a:t>
            </a:r>
          </a:p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Due to immune destruction of pancreatic beta cells.</a:t>
            </a:r>
          </a:p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This form of diabetes usually strikes children and young adults, although disease onset can occur at any age. </a:t>
            </a:r>
          </a:p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Type 1 diabetes may account for 5% to 10% of all diagnosed cases of diabetes. </a:t>
            </a:r>
          </a:p>
          <a:p>
            <a:pPr indent="-342900" marL="452628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dirty="0" lang="en-GB">
                <a:latin typeface="Times New Roman" pitchFamily="18" charset="0"/>
                <a:cs typeface="Times New Roman" pitchFamily="18" charset="0"/>
              </a:rPr>
              <a:t>Risk factors for type 1 diabetes may include autoimmune, genetic, and environmental factors.</a:t>
            </a:r>
          </a:p>
          <a:p>
            <a:pPr indent="-256032" marL="365760">
              <a:lnSpc>
                <a:spcPct val="120000"/>
              </a:lnSpc>
              <a:spcBef>
                <a:spcPts val="2400"/>
              </a:spcBef>
            </a:pPr>
            <a:endParaRPr dirty="0" lang="en-GB">
              <a:latin typeface="Times New Roman" pitchFamily="18" charset="0"/>
              <a:cs typeface="Times New Roman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285749" y="431074"/>
            <a:ext cx="5801541" cy="5904412"/>
          </a:xfrm>
          <a:prstGeom prst="rect"/>
        </p:spPr>
      </p:pic>
      <p:pic>
        <p:nvPicPr>
          <p:cNvPr id="2097153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288541" y="431074"/>
            <a:ext cx="5363527" cy="590441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Type 1 DM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1123406" y="1884922"/>
            <a:ext cx="10058400" cy="4023360"/>
          </a:xfrm>
        </p:spPr>
        <p:txBody>
          <a:bodyPr>
            <a:normAutofit fontScale="79167" lnSpcReduction="20000"/>
          </a:bodyPr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dirty="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 of new </a:t>
            </a:r>
            <a:r>
              <a:rPr dirty="0" lang="en-US">
                <a:latin typeface="Times New Roman" pitchFamily="18" charset="0"/>
                <a:cs typeface="Times New Roman" pitchFamily="18" charset="0"/>
              </a:rPr>
              <a:t>diagnosed </a:t>
            </a:r>
            <a:r>
              <a:rPr dirty="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DM in patients ≤ 19 years.	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dirty="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incidence of  T1DM varies based on: </a:t>
            </a:r>
          </a:p>
          <a:p>
            <a:pPr lvl="1">
              <a:lnSpc>
                <a:spcPct val="120000"/>
              </a:lnSpc>
            </a:pPr>
            <a:r>
              <a:rPr b="1"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Bimodal peak=4-6 &amp; 10-14 </a:t>
            </a:r>
            <a:r>
              <a:rPr dirty="0" sz="3000" lang="en-US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yrs</a:t>
            </a:r>
            <a:endParaRPr dirty="0" sz="30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b="1"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Geography</a:t>
            </a:r>
            <a:r>
              <a:rPr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Rising worldwide, Highest in Finland &amp; Sardinia  lowest in china &amp; Venezuela </a:t>
            </a:r>
            <a:endParaRPr b="1" dirty="0" sz="30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b="1"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Gender</a:t>
            </a:r>
            <a:r>
              <a:rPr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there appears to be no gender preference (male=female)</a:t>
            </a:r>
          </a:p>
          <a:p>
            <a:pPr lvl="1">
              <a:lnSpc>
                <a:spcPct val="120000"/>
              </a:lnSpc>
            </a:pPr>
            <a:r>
              <a:rPr b="1"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 history</a:t>
            </a:r>
            <a:r>
              <a:rPr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&gt; Risk [50% monozygotic twins -0.4 % if no family </a:t>
            </a:r>
            <a:r>
              <a:rPr dirty="0" sz="3000" lang="en-US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Hx</a:t>
            </a:r>
            <a:r>
              <a:rPr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b="1" dirty="0" sz="30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b="1"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Environmental factors</a:t>
            </a:r>
            <a:r>
              <a:rPr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 Viral infections, Diet (cow milk), immunizations, </a:t>
            </a:r>
            <a:r>
              <a:rPr dirty="0" sz="3000" lang="en-US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</a:t>
            </a:r>
            <a:r>
              <a:rPr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 </a:t>
            </a:r>
            <a:r>
              <a:rPr dirty="0" sz="3000" lang="en-US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dirty="0" sz="30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Perinatal factors e.g. Maternal age, PET, LBW, Seasonal Variations</a:t>
            </a:r>
            <a:endParaRPr dirty="0" lang="en-US">
              <a:latin typeface="Times New Roman" pitchFamily="18" charset="0"/>
              <a:cs typeface="Times New Roman" pitchFamily="18" charset="0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5808"/>
          </a:xfrm>
        </p:spPr>
        <p:txBody>
          <a:bodyPr/>
          <a:p>
            <a:r>
              <a:rPr dirty="0" lang="en-US"/>
              <a:t>pathogenesis</a:t>
            </a:r>
          </a:p>
        </p:txBody>
      </p:sp>
      <p:pic>
        <p:nvPicPr>
          <p:cNvPr id="2097154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99011" y="1332412"/>
            <a:ext cx="10239103" cy="4898571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169835" y="786155"/>
            <a:ext cx="7852329" cy="528569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DIABETES MELLITUS AND COMPLICATIONS</dc:title>
  <dc:creator>Mark Mwenda</dc:creator>
  <cp:lastModifiedBy>Mark Mwenda</cp:lastModifiedBy>
  <dcterms:created xsi:type="dcterms:W3CDTF">2021-10-10T12:06:50Z</dcterms:created>
  <dcterms:modified xsi:type="dcterms:W3CDTF">2022-06-17T16:37:25Z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73ee119007914ae78e5f414be758e842</vt:lpwstr>
  </property>
</Properties>
</file>